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322" r:id="rId3"/>
    <p:sldId id="323" r:id="rId4"/>
    <p:sldId id="333" r:id="rId5"/>
    <p:sldId id="334" r:id="rId6"/>
    <p:sldId id="328" r:id="rId7"/>
    <p:sldId id="329" r:id="rId8"/>
    <p:sldId id="335" r:id="rId9"/>
    <p:sldId id="336" r:id="rId10"/>
    <p:sldId id="337" r:id="rId11"/>
    <p:sldId id="332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3" r:id="rId27"/>
    <p:sldId id="354" r:id="rId28"/>
    <p:sldId id="355" r:id="rId29"/>
    <p:sldId id="356" r:id="rId30"/>
    <p:sldId id="357" r:id="rId31"/>
    <p:sldId id="358" r:id="rId32"/>
    <p:sldId id="35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napToGrid="0" showGuides="1">
      <p:cViewPr varScale="1">
        <p:scale>
          <a:sx n="110" d="100"/>
          <a:sy n="110" d="100"/>
        </p:scale>
        <p:origin x="1614" y="96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7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velodynelidar.com/lidar/lidar.asp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motionplanning/student_gallery/2006/st/hw2pub.htm" TargetMode="External"/><Relationship Id="rId2" Type="http://schemas.openxmlformats.org/officeDocument/2006/relationships/hyperlink" Target="http://www.library.yorku.ca/find/Record/215423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29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Bug 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 guaranteed to reach the goal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200400" y="2743200"/>
            <a:ext cx="2743200" cy="2743200"/>
          </a:xfrm>
          <a:custGeom>
            <a:avLst/>
            <a:gdLst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661917 w 3159457"/>
              <a:gd name="connsiteY4" fmla="*/ 11430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1332932 w 3025253"/>
              <a:gd name="connsiteY4" fmla="*/ 1607024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1003112 w 3091218"/>
              <a:gd name="connsiteY4" fmla="*/ 2289412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8288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2743200">
                <a:moveTo>
                  <a:pt x="0" y="0"/>
                </a:moveTo>
                <a:lnTo>
                  <a:pt x="2743200" y="0"/>
                </a:lnTo>
                <a:lnTo>
                  <a:pt x="2743200" y="2743200"/>
                </a:lnTo>
                <a:lnTo>
                  <a:pt x="457201" y="2743200"/>
                </a:lnTo>
                <a:lnTo>
                  <a:pt x="457201" y="1828800"/>
                </a:lnTo>
                <a:lnTo>
                  <a:pt x="1828801" y="1828800"/>
                </a:lnTo>
                <a:lnTo>
                  <a:pt x="1828801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Multiply 7"/>
          <p:cNvSpPr/>
          <p:nvPr/>
        </p:nvSpPr>
        <p:spPr>
          <a:xfrm>
            <a:off x="4191000" y="19812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16079" y="15240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38862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362200"/>
            <a:ext cx="7810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>
            <a:stCxn id="10" idx="7"/>
          </p:cNvCxnSpPr>
          <p:nvPr/>
        </p:nvCxnSpPr>
        <p:spPr>
          <a:xfrm flipV="1">
            <a:off x="3940082" y="3657600"/>
            <a:ext cx="98518" cy="3271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7" idx="6"/>
          </p:cNvCxnSpPr>
          <p:nvPr/>
        </p:nvCxnSpPr>
        <p:spPr>
          <a:xfrm>
            <a:off x="4038600" y="3657600"/>
            <a:ext cx="9906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55743" y="2918936"/>
            <a:ext cx="2590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gets stuck here because</a:t>
            </a:r>
          </a:p>
          <a:p>
            <a:r>
              <a:rPr lang="en-CA" dirty="0" smtClean="0"/>
              <a:t>as soon as it moves down</a:t>
            </a:r>
          </a:p>
          <a:p>
            <a:r>
              <a:rPr lang="en-CA" dirty="0" smtClean="0"/>
              <a:t>there is a path to the goal</a:t>
            </a:r>
          </a:p>
          <a:p>
            <a:r>
              <a:rPr lang="en-CA" dirty="0" smtClean="0"/>
              <a:t>that does not go through</a:t>
            </a:r>
          </a:p>
          <a:p>
            <a:r>
              <a:rPr lang="en-CA" dirty="0" smtClean="0"/>
              <a:t>the obstacle</a:t>
            </a:r>
            <a:endParaRPr lang="en-CA" dirty="0"/>
          </a:p>
        </p:txBody>
      </p:sp>
      <p:sp>
        <p:nvSpPr>
          <p:cNvPr id="15" name="U-Turn Arrow 14"/>
          <p:cNvSpPr/>
          <p:nvPr/>
        </p:nvSpPr>
        <p:spPr>
          <a:xfrm flipH="1" flipV="1">
            <a:off x="4761782" y="3654725"/>
            <a:ext cx="267419" cy="276045"/>
          </a:xfrm>
          <a:prstGeom prst="utur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T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until returning to H and remember the point L (the leave point) closest to T from which the robot can depart directly towards T</a:t>
            </a:r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move to L using the shortest boundary following path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5076967"/>
            <a:ext cx="764274" cy="177421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274" h="177421">
                <a:moveTo>
                  <a:pt x="0" y="177421"/>
                </a:moveTo>
                <a:lnTo>
                  <a:pt x="7642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4462462"/>
            <a:ext cx="2182859" cy="1438420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2859" h="1438420">
                <a:moveTo>
                  <a:pt x="0" y="791928"/>
                </a:moveTo>
                <a:lnTo>
                  <a:pt x="744585" y="609602"/>
                </a:lnTo>
                <a:lnTo>
                  <a:pt x="740460" y="1438420"/>
                </a:lnTo>
                <a:lnTo>
                  <a:pt x="2178099" y="1438277"/>
                </a:lnTo>
                <a:cubicBezTo>
                  <a:pt x="2181273" y="968377"/>
                  <a:pt x="2179685" y="469902"/>
                  <a:pt x="2182859" y="2"/>
                </a:cubicBezTo>
                <a:lnTo>
                  <a:pt x="739822" y="0"/>
                </a:lnTo>
                <a:cubicBezTo>
                  <a:pt x="739822" y="184151"/>
                  <a:pt x="739823" y="368301"/>
                  <a:pt x="739823" y="552452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6" idx="9"/>
          </p:cNvCxnSpPr>
          <p:nvPr/>
        </p:nvCxnSpPr>
        <p:spPr>
          <a:xfrm flipV="1">
            <a:off x="3214689" y="3903261"/>
            <a:ext cx="3145168" cy="502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310313" y="3186113"/>
            <a:ext cx="2009775" cy="1500187"/>
          </a:xfrm>
          <a:custGeom>
            <a:avLst/>
            <a:gdLst>
              <a:gd name="connsiteX0" fmla="*/ 38100 w 1990725"/>
              <a:gd name="connsiteY0" fmla="*/ 719137 h 1500187"/>
              <a:gd name="connsiteX1" fmla="*/ 38100 w 1990725"/>
              <a:gd name="connsiteY1" fmla="*/ 1500187 h 1500187"/>
              <a:gd name="connsiteX2" fmla="*/ 1485900 w 1990725"/>
              <a:gd name="connsiteY2" fmla="*/ 1495425 h 1500187"/>
              <a:gd name="connsiteX3" fmla="*/ 1481137 w 1990725"/>
              <a:gd name="connsiteY3" fmla="*/ 47625 h 1500187"/>
              <a:gd name="connsiteX4" fmla="*/ 38100 w 1990725"/>
              <a:gd name="connsiteY4" fmla="*/ 47625 h 1500187"/>
              <a:gd name="connsiteX5" fmla="*/ 38100 w 1990725"/>
              <a:gd name="connsiteY5" fmla="*/ 657225 h 1500187"/>
              <a:gd name="connsiteX6" fmla="*/ 0 w 1990725"/>
              <a:gd name="connsiteY6" fmla="*/ 657225 h 1500187"/>
              <a:gd name="connsiteX7" fmla="*/ 0 w 1990725"/>
              <a:gd name="connsiteY7" fmla="*/ 0 h 1500187"/>
              <a:gd name="connsiteX8" fmla="*/ 1519237 w 1990725"/>
              <a:gd name="connsiteY8" fmla="*/ 0 h 1500187"/>
              <a:gd name="connsiteX9" fmla="*/ 1519237 w 1990725"/>
              <a:gd name="connsiteY9" fmla="*/ 361950 h 1500187"/>
              <a:gd name="connsiteX10" fmla="*/ 1990725 w 199072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1905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52574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9775" h="1500187">
                <a:moveTo>
                  <a:pt x="57150" y="719137"/>
                </a:moveTo>
                <a:lnTo>
                  <a:pt x="57150" y="1500187"/>
                </a:lnTo>
                <a:lnTo>
                  <a:pt x="1504950" y="1495425"/>
                </a:lnTo>
                <a:cubicBezTo>
                  <a:pt x="1503362" y="1012825"/>
                  <a:pt x="1501775" y="530225"/>
                  <a:pt x="1500187" y="47625"/>
                </a:cubicBezTo>
                <a:lnTo>
                  <a:pt x="57150" y="47625"/>
                </a:lnTo>
                <a:lnTo>
                  <a:pt x="57150" y="657225"/>
                </a:lnTo>
                <a:lnTo>
                  <a:pt x="0" y="661988"/>
                </a:lnTo>
                <a:lnTo>
                  <a:pt x="0" y="0"/>
                </a:lnTo>
                <a:lnTo>
                  <a:pt x="1552574" y="0"/>
                </a:lnTo>
                <a:cubicBezTo>
                  <a:pt x="1554162" y="122238"/>
                  <a:pt x="1555749" y="244475"/>
                  <a:pt x="1557337" y="366713"/>
                </a:cubicBezTo>
                <a:lnTo>
                  <a:pt x="2009775" y="36195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Two uses a line, called the </a:t>
            </a:r>
            <a:r>
              <a:rPr lang="en-CA" i="1" dirty="0" smtClean="0"/>
              <a:t>m-line</a:t>
            </a:r>
            <a:r>
              <a:rPr lang="en-CA" dirty="0" smtClean="0"/>
              <a:t>, from the start point to the goal</a:t>
            </a:r>
          </a:p>
          <a:p>
            <a:pPr lvl="1"/>
            <a:r>
              <a:rPr lang="en-CA" dirty="0" smtClean="0"/>
              <a:t>sometimes called the </a:t>
            </a:r>
            <a:r>
              <a:rPr lang="en-CA" i="1" dirty="0" smtClean="0"/>
              <a:t>direct path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T along the m-line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until the m-line is crossed at a leave point closer to the goal than H</a:t>
            </a:r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leave the obstacle and head toward 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050878" y="3589361"/>
            <a:ext cx="7165074" cy="2320120"/>
          </a:xfrm>
          <a:custGeom>
            <a:avLst/>
            <a:gdLst>
              <a:gd name="connsiteX0" fmla="*/ 0 w 7165074"/>
              <a:gd name="connsiteY0" fmla="*/ 1678675 h 2320120"/>
              <a:gd name="connsiteX1" fmla="*/ 750626 w 7165074"/>
              <a:gd name="connsiteY1" fmla="*/ 1487606 h 2320120"/>
              <a:gd name="connsiteX2" fmla="*/ 750626 w 7165074"/>
              <a:gd name="connsiteY2" fmla="*/ 2306472 h 2320120"/>
              <a:gd name="connsiteX3" fmla="*/ 2183641 w 7165074"/>
              <a:gd name="connsiteY3" fmla="*/ 2306472 h 2320120"/>
              <a:gd name="connsiteX4" fmla="*/ 2183641 w 7165074"/>
              <a:gd name="connsiteY4" fmla="*/ 1160060 h 2320120"/>
              <a:gd name="connsiteX5" fmla="*/ 3043450 w 7165074"/>
              <a:gd name="connsiteY5" fmla="*/ 955343 h 2320120"/>
              <a:gd name="connsiteX6" fmla="*/ 3043450 w 7165074"/>
              <a:gd name="connsiteY6" fmla="*/ 2320120 h 2320120"/>
              <a:gd name="connsiteX7" fmla="*/ 4462818 w 7165074"/>
              <a:gd name="connsiteY7" fmla="*/ 2320120 h 2320120"/>
              <a:gd name="connsiteX8" fmla="*/ 4462818 w 7165074"/>
              <a:gd name="connsiteY8" fmla="*/ 859809 h 2320120"/>
              <a:gd name="connsiteX9" fmla="*/ 3466531 w 7165074"/>
              <a:gd name="connsiteY9" fmla="*/ 859809 h 2320120"/>
              <a:gd name="connsiteX10" fmla="*/ 5322626 w 7165074"/>
              <a:gd name="connsiteY10" fmla="*/ 423081 h 2320120"/>
              <a:gd name="connsiteX11" fmla="*/ 5322626 w 7165074"/>
              <a:gd name="connsiteY11" fmla="*/ 1105469 h 2320120"/>
              <a:gd name="connsiteX12" fmla="*/ 6755641 w 7165074"/>
              <a:gd name="connsiteY12" fmla="*/ 1105469 h 2320120"/>
              <a:gd name="connsiteX13" fmla="*/ 6769289 w 7165074"/>
              <a:gd name="connsiteY13" fmla="*/ 81887 h 2320120"/>
              <a:gd name="connsiteX14" fmla="*/ 7165074 w 7165074"/>
              <a:gd name="connsiteY14" fmla="*/ 0 h 232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65074" h="2320120">
                <a:moveTo>
                  <a:pt x="0" y="1678675"/>
                </a:moveTo>
                <a:lnTo>
                  <a:pt x="750626" y="1487606"/>
                </a:lnTo>
                <a:lnTo>
                  <a:pt x="750626" y="2306472"/>
                </a:lnTo>
                <a:lnTo>
                  <a:pt x="2183641" y="2306472"/>
                </a:lnTo>
                <a:lnTo>
                  <a:pt x="2183641" y="1160060"/>
                </a:lnTo>
                <a:lnTo>
                  <a:pt x="3043450" y="955343"/>
                </a:lnTo>
                <a:lnTo>
                  <a:pt x="3043450" y="2320120"/>
                </a:lnTo>
                <a:lnTo>
                  <a:pt x="4462818" y="2320120"/>
                </a:lnTo>
                <a:lnTo>
                  <a:pt x="4462818" y="859809"/>
                </a:lnTo>
                <a:lnTo>
                  <a:pt x="3466531" y="859809"/>
                </a:lnTo>
                <a:lnTo>
                  <a:pt x="5322626" y="423081"/>
                </a:lnTo>
                <a:lnTo>
                  <a:pt x="5322626" y="1105469"/>
                </a:lnTo>
                <a:lnTo>
                  <a:pt x="6755641" y="1105469"/>
                </a:lnTo>
                <a:lnTo>
                  <a:pt x="6769289" y="81887"/>
                </a:lnTo>
                <a:lnTo>
                  <a:pt x="71650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00400" y="1600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2098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0" y="28194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4800" y="34290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400" y="40386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14800" y="4648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1600200"/>
            <a:ext cx="1524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2209800"/>
            <a:ext cx="1524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5257800"/>
            <a:ext cx="2743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ultiply 23"/>
          <p:cNvSpPr/>
          <p:nvPr/>
        </p:nvSpPr>
        <p:spPr>
          <a:xfrm>
            <a:off x="4457700" y="10668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958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2743200" y="3124200"/>
            <a:ext cx="3657600" cy="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Fundamental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Chapter 2 of </a:t>
            </a:r>
            <a:r>
              <a:rPr lang="en-CA" dirty="0" err="1" smtClean="0"/>
              <a:t>Dudek</a:t>
            </a:r>
            <a:r>
              <a:rPr lang="en-CA" dirty="0" smtClean="0"/>
              <a:t> and </a:t>
            </a:r>
            <a:r>
              <a:rPr lang="en-CA" dirty="0" err="1" smtClean="0"/>
              <a:t>Jenkin</a:t>
            </a:r>
            <a:r>
              <a:rPr lang="en-CA" dirty="0" smtClean="0"/>
              <a:t> begins:</a:t>
            </a:r>
          </a:p>
          <a:p>
            <a:pPr lvl="1"/>
            <a:r>
              <a:rPr lang="en-CA" dirty="0" smtClean="0"/>
              <a:t>"Before delving into the harsh realities of real robots...“</a:t>
            </a:r>
          </a:p>
          <a:p>
            <a:r>
              <a:rPr lang="en-CA" dirty="0" smtClean="0"/>
              <a:t>lists 5 fundamental problems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path planning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localization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sensing or perception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mapping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CA" dirty="0" smtClean="0"/>
              <a:t>simultaneous localization and planning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 versus 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One uses exhaustive search</a:t>
            </a:r>
          </a:p>
          <a:p>
            <a:pPr lvl="1"/>
            <a:r>
              <a:rPr lang="en-CA" dirty="0" smtClean="0"/>
              <a:t>it considers all leave points before leaving the obstacle</a:t>
            </a:r>
          </a:p>
          <a:p>
            <a:r>
              <a:rPr lang="en-CA" dirty="0" smtClean="0"/>
              <a:t>Bug Two uses greedy search</a:t>
            </a:r>
          </a:p>
          <a:p>
            <a:pPr lvl="1"/>
            <a:r>
              <a:rPr lang="en-CA" dirty="0" smtClean="0"/>
              <a:t>it takes the first leave point that is closer to the goal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Sensing the Environment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Bug1 and Bug2 use a perfect contact sensor</a:t>
            </a:r>
          </a:p>
          <a:p>
            <a:r>
              <a:rPr lang="en-CA" dirty="0" smtClean="0"/>
              <a:t>we might be able to achieve better performance if we equip the robot with a more powerful sensor</a:t>
            </a:r>
          </a:p>
          <a:p>
            <a:r>
              <a:rPr lang="en-CA" dirty="0" smtClean="0"/>
              <a:t>a range sensor measures the distance to an obstacle</a:t>
            </a:r>
            <a:r>
              <a:rPr lang="en-US" dirty="0" smtClean="0"/>
              <a:t>; e.g.,</a:t>
            </a:r>
            <a:r>
              <a:rPr lang="en-CA" dirty="0" smtClean="0"/>
              <a:t> laser range finder</a:t>
            </a:r>
          </a:p>
          <a:p>
            <a:pPr lvl="1"/>
            <a:r>
              <a:rPr lang="en-CA" dirty="0" smtClean="0"/>
              <a:t>emits a laser beam into the environment and senses reflections from obstacles</a:t>
            </a:r>
          </a:p>
          <a:p>
            <a:pPr lvl="1"/>
            <a:r>
              <a:rPr lang="en-CA" dirty="0" smtClean="0"/>
              <a:t>essentially unidirectional, but the beam can be rotated to obtain 360 degree coverage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velodynelidar.com/lidar/lidar.aspx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360 degree range finder with a finite range</a:t>
            </a:r>
          </a:p>
          <a:p>
            <a:pPr lvl="1"/>
            <a:r>
              <a:rPr lang="en-CA" dirty="0" smtClean="0"/>
              <a:t>measures the distance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r>
              <a:rPr lang="en-CA" dirty="0" smtClean="0"/>
              <a:t> to the first obstacle intersected by the ray from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/>
              <a:t> with angle </a:t>
            </a:r>
            <a:r>
              <a:rPr lang="en-CA" dirty="0" smtClean="0">
                <a:latin typeface="Symbol" pitchFamily="18" charset="2"/>
              </a:rPr>
              <a:t>q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has a maximum range beyond which all distance measurements are considered to be </a:t>
            </a:r>
            <a:r>
              <a:rPr lang="en-CA" dirty="0" smtClean="0">
                <a:latin typeface="Symbol" pitchFamily="18" charset="2"/>
              </a:rPr>
              <a:t>r = </a:t>
            </a:r>
            <a:r>
              <a:rPr lang="en-CA" dirty="0" smtClean="0">
                <a:latin typeface="Symbol" pitchFamily="18" charset="2"/>
                <a:sym typeface="Symbol"/>
              </a:rPr>
              <a:t></a:t>
            </a:r>
          </a:p>
          <a:p>
            <a:r>
              <a:rPr lang="en-CA" dirty="0" smtClean="0">
                <a:sym typeface="Symbol"/>
              </a:rPr>
              <a:t>the robot looks for discontinuities in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5400000" flipH="1" flipV="1">
            <a:off x="4507707" y="2340769"/>
            <a:ext cx="1152525" cy="1023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0" y="34290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3429000" y="3429000"/>
            <a:ext cx="1143000" cy="552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810000" y="3276600"/>
            <a:ext cx="762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572000" y="2971800"/>
            <a:ext cx="1295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4343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057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3657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327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3600" y="2983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5400" y="1840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2800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43678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3505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currently, bug thinks goal is reachable so it moves toward the goal</a:t>
            </a:r>
          </a:p>
          <a:p>
            <a:pPr lvl="1"/>
            <a:r>
              <a:rPr lang="en-CA" dirty="0" smtClean="0"/>
              <a:t>called “motion to goal” mode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stCxn id="8" idx="2"/>
            <a:endCxn id="7" idx="6"/>
          </p:cNvCxnSpPr>
          <p:nvPr/>
        </p:nvCxnSpPr>
        <p:spPr>
          <a:xfrm rot="10800000" flipH="1">
            <a:off x="2971800" y="34290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once the obstacle is sensed, the bug needs to decide how to navigate around the obstacle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move towards the sensed point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that minimizes the distance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(called the heuristic distance)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8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3200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974" y="838200"/>
            <a:ext cx="533205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6325" y="838200"/>
            <a:ext cx="679134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317" y="1828800"/>
            <a:ext cx="35528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838696" y="2786059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57556" y="2452695"/>
            <a:ext cx="1223966" cy="12144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 with concave obstacles</a:t>
            </a:r>
          </a:p>
          <a:p>
            <a:pPr lvl="1"/>
            <a:r>
              <a:rPr lang="en-US" dirty="0" smtClean="0"/>
              <a:t>eventually the robot reaches a point 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starts to increase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once this happens, the robot switches to “boundary following” mode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317" y="1828800"/>
            <a:ext cx="35528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838696" y="2786059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57556" y="2452695"/>
            <a:ext cx="1223966" cy="12144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trick here is that the robot remembers the distance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dirty="0" smtClean="0"/>
              <a:t> between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is the point on the blocking obstacle that had the shortest distance to the goal when the heuristic distance started to increase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 Point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represents a mobile robot as a point in the plane*</a:t>
            </a:r>
          </a:p>
          <a:p>
            <a:endParaRPr lang="en-CA" dirty="0" smtClean="0"/>
          </a:p>
          <a:p>
            <a:r>
              <a:rPr lang="en-CA" dirty="0" smtClean="0"/>
              <a:t>the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fully describes the state of the robot</a:t>
            </a:r>
          </a:p>
          <a:p>
            <a:pPr lvl="1"/>
            <a:r>
              <a:rPr lang="en-CA" dirty="0" smtClean="0"/>
              <a:t>called pose or configuration</a:t>
            </a:r>
          </a:p>
          <a:p>
            <a:r>
              <a:rPr lang="en-CA" dirty="0" smtClean="0"/>
              <a:t>robot motion causes the state to change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angentbu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20266" y="2424903"/>
            <a:ext cx="3503468" cy="37494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robot returns to “motion to goal” mode as soon as it reaches a point where the distance between a sensed point and the goal or the distance between the robot location and the goal is less than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08340" y="3381418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95881"/>
            <a:ext cx="8839200" cy="357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full details </a:t>
            </a:r>
          </a:p>
          <a:p>
            <a:pPr lvl="1"/>
            <a:r>
              <a:rPr lang="en-CA" sz="1800" i="1" dirty="0" smtClean="0"/>
              <a:t>Principles of Robot Motion: Theory, Algorithms, and Implementations</a:t>
            </a:r>
          </a:p>
          <a:p>
            <a:pPr lvl="1"/>
            <a:r>
              <a:rPr lang="en-CA" sz="1800" dirty="0" smtClean="0">
                <a:hlinkClick r:id="rId2"/>
              </a:rPr>
              <a:t>http://www.library.yorku.ca/find/Record/2154237</a:t>
            </a:r>
            <a:endParaRPr lang="en-CA" sz="1800" dirty="0" smtClean="0"/>
          </a:p>
          <a:p>
            <a:r>
              <a:rPr lang="en-CA" dirty="0" smtClean="0"/>
              <a:t>nice animation</a:t>
            </a:r>
          </a:p>
          <a:p>
            <a:pPr lvl="1"/>
            <a:r>
              <a:rPr lang="en-CA" sz="1800" dirty="0" smtClean="0">
                <a:hlinkClick r:id="rId3"/>
              </a:rPr>
              <a:t>http://www.cs.cmu.edu/~motionplanning/student_gallery/2006/st/hw2pub.htm</a:t>
            </a:r>
            <a:endParaRPr lang="en-CA" sz="1800" dirty="0" smtClean="0"/>
          </a:p>
          <a:p>
            <a:pPr lvl="1"/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Free Space and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set of valid poses is called the free space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of the robot</a:t>
            </a:r>
          </a:p>
          <a:p>
            <a:r>
              <a:rPr lang="en-CA" dirty="0" smtClean="0"/>
              <a:t>the invalid poses are obstacles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4400" y="3657600"/>
            <a:ext cx="715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point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robot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is it possible for the robot to move to a goal configuration while remaining in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296537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0800" h="1296537">
                <a:moveTo>
                  <a:pt x="0" y="409433"/>
                </a:moveTo>
                <a:lnTo>
                  <a:pt x="4312692" y="68238"/>
                </a:lnTo>
                <a:lnTo>
                  <a:pt x="4312692" y="1296537"/>
                </a:lnTo>
                <a:lnTo>
                  <a:pt x="6045958" y="1296537"/>
                </a:lnTo>
                <a:cubicBezTo>
                  <a:pt x="6044382" y="873978"/>
                  <a:pt x="6042807" y="451418"/>
                  <a:pt x="6041231" y="28859"/>
                </a:cubicBezTo>
                <a:lnTo>
                  <a:pt x="64008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 Using Bugs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algorithms assume:</a:t>
            </a:r>
          </a:p>
          <a:p>
            <a:pPr lvl="1"/>
            <a:r>
              <a:rPr lang="en-CA" dirty="0" smtClean="0"/>
              <a:t>point robot</a:t>
            </a:r>
          </a:p>
          <a:p>
            <a:pPr lvl="1"/>
            <a:r>
              <a:rPr lang="en-CA" dirty="0" smtClean="0"/>
              <a:t>known goal location</a:t>
            </a:r>
          </a:p>
          <a:p>
            <a:pPr lvl="1"/>
            <a:r>
              <a:rPr lang="en-CA" dirty="0" smtClean="0"/>
              <a:t>finite number of bounded obstacles</a:t>
            </a:r>
          </a:p>
          <a:p>
            <a:pPr lvl="1"/>
            <a:r>
              <a:rPr lang="en-CA" dirty="0" smtClean="0"/>
              <a:t>robot can perfectly sense its position at all times</a:t>
            </a:r>
          </a:p>
          <a:p>
            <a:pPr lvl="1"/>
            <a:r>
              <a:rPr lang="en-CA" dirty="0" smtClean="0"/>
              <a:t>robot can compute the distance between two points</a:t>
            </a:r>
          </a:p>
          <a:p>
            <a:pPr lvl="1"/>
            <a:r>
              <a:rPr lang="en-CA" dirty="0" smtClean="0"/>
              <a:t>robot can remember where it has been</a:t>
            </a:r>
          </a:p>
          <a:p>
            <a:pPr lvl="1"/>
            <a:r>
              <a:rPr lang="en-CA" dirty="0" smtClean="0"/>
              <a:t>robot can perfectly sense its local environment</a:t>
            </a:r>
          </a:p>
          <a:p>
            <a:pPr lvl="1"/>
            <a:r>
              <a:rPr lang="en-CA" dirty="0" smtClean="0"/>
              <a:t>robot can instantaneously change direction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mab\AppData\Local\Microsoft\Windows\Temporary Internet Files\Content.IE5\V4MX1X0D\MC900346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3763" y="4902200"/>
            <a:ext cx="1836737" cy="103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</a:t>
            </a:r>
            <a:r>
              <a:rPr lang="en-CA" dirty="0" err="1" smtClean="0"/>
              <a:t>senso</a:t>
            </a:r>
            <a:r>
              <a:rPr lang="en-US" dirty="0" smtClean="0"/>
              <a:t>r</a:t>
            </a:r>
          </a:p>
          <a:p>
            <a:r>
              <a:rPr lang="en-CA" dirty="0" smtClean="0"/>
              <a:t>repeat</a:t>
            </a:r>
          </a:p>
          <a:p>
            <a:pPr lvl="1"/>
            <a:r>
              <a:rPr lang="en-CA" dirty="0" smtClean="0"/>
              <a:t>head towards goal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 follow the boundary until heading towards the goal is again possible</a:t>
            </a:r>
          </a:p>
          <a:p>
            <a:pPr lvl="1"/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101274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49169 w 6400800"/>
              <a:gd name="connsiteY1" fmla="*/ 54591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479380 w 6400800"/>
              <a:gd name="connsiteY2" fmla="*/ 1101274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041231 w 6400800"/>
              <a:gd name="connsiteY4" fmla="*/ 28859 h 1101275"/>
              <a:gd name="connsiteX5" fmla="*/ 6400800 w 6400800"/>
              <a:gd name="connsiteY5" fmla="*/ 0 h 1101275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400800 w 6400800"/>
              <a:gd name="connsiteY4" fmla="*/ 0 h 1101275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6400800 w 6400800"/>
              <a:gd name="connsiteY3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529263 w 6400800"/>
              <a:gd name="connsiteY3" fmla="*/ 495584 h 1101274"/>
              <a:gd name="connsiteX4" fmla="*/ 6400800 w 6400800"/>
              <a:gd name="connsiteY4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872163 w 6400800"/>
              <a:gd name="connsiteY3" fmla="*/ 1100421 h 1101274"/>
              <a:gd name="connsiteX4" fmla="*/ 6400800 w 6400800"/>
              <a:gd name="connsiteY4" fmla="*/ 0 h 110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0" h="1101274">
                <a:moveTo>
                  <a:pt x="0" y="409433"/>
                </a:moveTo>
                <a:lnTo>
                  <a:pt x="4482506" y="45066"/>
                </a:lnTo>
                <a:lnTo>
                  <a:pt x="4479380" y="1101274"/>
                </a:lnTo>
                <a:lnTo>
                  <a:pt x="5872163" y="1100421"/>
                </a:lnTo>
                <a:lnTo>
                  <a:pt x="640080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2514600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 right turning bug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5905500" y="32385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603009"/>
            <a:ext cx="7274256" cy="2279176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74256" h="2279176">
                <a:moveTo>
                  <a:pt x="0" y="1651379"/>
                </a:moveTo>
                <a:lnTo>
                  <a:pt x="764274" y="1473958"/>
                </a:lnTo>
                <a:lnTo>
                  <a:pt x="764274" y="2279176"/>
                </a:lnTo>
                <a:lnTo>
                  <a:pt x="2169994" y="2279176"/>
                </a:lnTo>
                <a:lnTo>
                  <a:pt x="3057098" y="1883391"/>
                </a:lnTo>
                <a:lnTo>
                  <a:pt x="3057098" y="2279176"/>
                </a:lnTo>
                <a:lnTo>
                  <a:pt x="4449170" y="2279176"/>
                </a:lnTo>
                <a:lnTo>
                  <a:pt x="5895832" y="1064525"/>
                </a:lnTo>
                <a:lnTo>
                  <a:pt x="6741994" y="1064525"/>
                </a:lnTo>
                <a:lnTo>
                  <a:pt x="7274256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2153</TotalTime>
  <Words>1002</Words>
  <Application>Microsoft Office PowerPoint</Application>
  <PresentationFormat>On-screen Show (4:3)</PresentationFormat>
  <Paragraphs>295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Bookman Old Style</vt:lpstr>
      <vt:lpstr>Calibri</vt:lpstr>
      <vt:lpstr>Gill Sans MT</vt:lpstr>
      <vt:lpstr>Monotype Corsiva</vt:lpstr>
      <vt:lpstr>Symbol</vt:lpstr>
      <vt:lpstr>Times New Roman</vt:lpstr>
      <vt:lpstr>Wingdings</vt:lpstr>
      <vt:lpstr>Wingdings 3</vt:lpstr>
      <vt:lpstr>Origin</vt:lpstr>
      <vt:lpstr>Day 29</vt:lpstr>
      <vt:lpstr>Fundamental Problems</vt:lpstr>
      <vt:lpstr>A Point Robot</vt:lpstr>
      <vt:lpstr>Free Space and Obstacles</vt:lpstr>
      <vt:lpstr>Path Planning</vt:lpstr>
      <vt:lpstr>Path Planning Using Bugs</vt:lpstr>
      <vt:lpstr>Bug Zero</vt:lpstr>
      <vt:lpstr>Bug Zero</vt:lpstr>
      <vt:lpstr>Bug Zero</vt:lpstr>
      <vt:lpstr>Bug Zero</vt:lpstr>
      <vt:lpstr>Bug One</vt:lpstr>
      <vt:lpstr>Bug One</vt:lpstr>
      <vt:lpstr>Bug One</vt:lpstr>
      <vt:lpstr>Bug One</vt:lpstr>
      <vt:lpstr>Bug One</vt:lpstr>
      <vt:lpstr>Bug Two</vt:lpstr>
      <vt:lpstr>Bug Two</vt:lpstr>
      <vt:lpstr>Bug Two</vt:lpstr>
      <vt:lpstr>Bug Two</vt:lpstr>
      <vt:lpstr>Bug One versus Bug Two</vt:lpstr>
      <vt:lpstr>Sensing the Environment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  <vt:lpstr>Tangent Bug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34</cp:revision>
  <dcterms:created xsi:type="dcterms:W3CDTF">2011-01-07T01:27:12Z</dcterms:created>
  <dcterms:modified xsi:type="dcterms:W3CDTF">2017-03-31T18:14:45Z</dcterms:modified>
</cp:coreProperties>
</file>